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447" r:id="rId2"/>
    <p:sldId id="485" r:id="rId3"/>
    <p:sldId id="511" r:id="rId4"/>
    <p:sldId id="549" r:id="rId5"/>
    <p:sldId id="550" r:id="rId6"/>
    <p:sldId id="510" r:id="rId7"/>
    <p:sldId id="484" r:id="rId8"/>
    <p:sldId id="501" r:id="rId9"/>
    <p:sldId id="482" r:id="rId10"/>
    <p:sldId id="481" r:id="rId11"/>
    <p:sldId id="480" r:id="rId12"/>
    <p:sldId id="479" r:id="rId13"/>
    <p:sldId id="478" r:id="rId14"/>
    <p:sldId id="543" r:id="rId15"/>
    <p:sldId id="544" r:id="rId16"/>
    <p:sldId id="555" r:id="rId17"/>
    <p:sldId id="502" r:id="rId18"/>
    <p:sldId id="503" r:id="rId19"/>
    <p:sldId id="512" r:id="rId20"/>
    <p:sldId id="504" r:id="rId21"/>
    <p:sldId id="545" r:id="rId22"/>
    <p:sldId id="505" r:id="rId23"/>
    <p:sldId id="497" r:id="rId24"/>
    <p:sldId id="496" r:id="rId25"/>
    <p:sldId id="495" r:id="rId26"/>
    <p:sldId id="494" r:id="rId27"/>
    <p:sldId id="562" r:id="rId28"/>
    <p:sldId id="561" r:id="rId29"/>
    <p:sldId id="563" r:id="rId30"/>
    <p:sldId id="564" r:id="rId31"/>
    <p:sldId id="565" r:id="rId32"/>
    <p:sldId id="566" r:id="rId33"/>
    <p:sldId id="567" r:id="rId34"/>
    <p:sldId id="568" r:id="rId35"/>
    <p:sldId id="569" r:id="rId36"/>
    <p:sldId id="570" r:id="rId37"/>
    <p:sldId id="571" r:id="rId38"/>
    <p:sldId id="572" r:id="rId39"/>
    <p:sldId id="546" r:id="rId40"/>
    <p:sldId id="541" r:id="rId41"/>
    <p:sldId id="493" r:id="rId42"/>
    <p:sldId id="492" r:id="rId43"/>
    <p:sldId id="491" r:id="rId44"/>
    <p:sldId id="559" r:id="rId45"/>
    <p:sldId id="560" r:id="rId46"/>
    <p:sldId id="509" r:id="rId47"/>
    <p:sldId id="508" r:id="rId48"/>
    <p:sldId id="513" r:id="rId49"/>
    <p:sldId id="514" r:id="rId50"/>
    <p:sldId id="557" r:id="rId51"/>
    <p:sldId id="523" r:id="rId52"/>
    <p:sldId id="558" r:id="rId5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89513" autoAdjust="0"/>
  </p:normalViewPr>
  <p:slideViewPr>
    <p:cSldViewPr>
      <p:cViewPr varScale="1">
        <p:scale>
          <a:sx n="77" d="100"/>
          <a:sy n="77" d="100"/>
        </p:scale>
        <p:origin x="1622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79512" y="95849"/>
            <a:ext cx="8640960" cy="479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67310" lvl="0" algn="ctr" eaLnBrk="0" hangingPunct="0">
              <a:lnSpc>
                <a:spcPct val="110000"/>
              </a:lnSpc>
              <a:buClr>
                <a:srgbClr val="7FD13B"/>
              </a:buClr>
              <a:buSzPct val="68000"/>
            </a:pPr>
            <a:endParaRPr lang="ru-RU" sz="4000" b="1" spc="-5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R="67310" lvl="0" algn="ctr" eaLnBrk="0" hangingPunct="0">
              <a:lnSpc>
                <a:spcPct val="110000"/>
              </a:lnSpc>
              <a:buClr>
                <a:srgbClr val="7FD13B"/>
              </a:buClr>
              <a:buSzPct val="68000"/>
            </a:pPr>
            <a:r>
              <a:rPr lang="ru-RU" sz="40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ЛЕКЦИЯ </a:t>
            </a:r>
            <a:r>
              <a:rPr lang="ru-RU" sz="40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6.</a:t>
            </a:r>
            <a:endParaRPr lang="ru-RU" sz="4000" b="1" spc="-5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R="67310" lvl="0" algn="ctr" eaLnBrk="0" hangingPunct="0">
              <a:lnSpc>
                <a:spcPct val="110000"/>
              </a:lnSpc>
              <a:buClr>
                <a:srgbClr val="7FD13B"/>
              </a:buClr>
              <a:buSzPct val="68000"/>
            </a:pPr>
            <a:endParaRPr lang="ru-RU" sz="3600" b="1" spc="-5" dirty="0" smtClean="0">
              <a:solidFill>
                <a:srgbClr val="002060"/>
              </a:solidFill>
              <a:latin typeface="Times New Roman"/>
            </a:endParaRPr>
          </a:p>
          <a:p>
            <a:pPr marR="67310" lvl="0" algn="ctr" eaLnBrk="0" hangingPunct="0">
              <a:lnSpc>
                <a:spcPct val="110000"/>
              </a:lnSpc>
              <a:buClr>
                <a:srgbClr val="7FD13B"/>
              </a:buClr>
              <a:buSzPct val="68000"/>
            </a:pPr>
            <a:r>
              <a:rPr lang="ru-RU" sz="3600" b="1" spc="-5" dirty="0" smtClean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sz="5400" b="1" spc="-5" dirty="0" smtClean="0">
                <a:solidFill>
                  <a:srgbClr val="FF0000"/>
                </a:solidFill>
                <a:latin typeface="Times New Roman"/>
              </a:rPr>
              <a:t>Учет основных средств </a:t>
            </a:r>
          </a:p>
          <a:p>
            <a:pPr marR="67310" lvl="0" algn="ctr" eaLnBrk="0" hangingPunct="0">
              <a:lnSpc>
                <a:spcPct val="110000"/>
              </a:lnSpc>
              <a:buClr>
                <a:srgbClr val="7FD13B"/>
              </a:buClr>
              <a:buSzPct val="68000"/>
            </a:pPr>
            <a:r>
              <a:rPr lang="ru-RU" sz="5400" b="1" spc="-5" dirty="0" smtClean="0">
                <a:solidFill>
                  <a:srgbClr val="FF0000"/>
                </a:solidFill>
                <a:latin typeface="Times New Roman"/>
              </a:rPr>
              <a:t>и нематериальных активов</a:t>
            </a:r>
            <a:endParaRPr lang="ru-RU" sz="5400" b="1" spc="-5" dirty="0" smtClean="0">
              <a:solidFill>
                <a:srgbClr val="FF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002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404664"/>
            <a:ext cx="86409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Восстановительная стоимость представляет собой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ctr">
              <a:buFontTx/>
              <a:buChar char="-"/>
            </a:pP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сумма денежных средств 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эквивалентов, 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которая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быть уплачена по рыночным ценам в случае необходимости замены 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какого-либо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 на аналогичный новый объект.</a:t>
            </a: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476672"/>
            <a:ext cx="864096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Коммерческая организация может не чаще одного раза в год (на конец отчетного года) переоценивать группы однородных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средств по текущей (восстановительной) стоимости при условии, что эта информация отражена в ее приказе об учетной политике.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принятии решения о переоценке по таким основным средствам следует учитывать, что в последующем они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переоцениваются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регулярно, чтобы стоимость основных средств, но которой они отражаются в бухгалтерском учете и отчетности, существенно не отличалась от текущей (восстановительной) стоимости.</a:t>
            </a: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260648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Результаты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проведенной по состоянию на конец отчетного года переоценки объектов основных средств подлежат отражению в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 учете обособленно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Сумма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дооценки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объекта основных средств в результате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переоценки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зачисляется в добавочный капитал организации. Сумма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дооценки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объекта основных средств, равная сумме уценки его,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проведенной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предыдущие отчетные периоды и отнесенной на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финансовый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в качестве прочих расходов, зачисляется в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финансовый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в качестве прочих доходов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Сумма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уценки объекта основных средств в результате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переоценки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относится на финансовый результат в качестве прочих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332656"/>
            <a:ext cx="87129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Сумма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уценки объекта основных средств относится в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уменьшение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добавочного капитала организации, образованного за счет сумм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дооценки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этого объекта, проведенной в предыдущие отчетные периоды.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Превышение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суммы уценки объекта над суммой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дооценки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его, зачисленной в добавочный капитал организации в результате переоценки, проведенной в предыдущие отчетные периоды,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относится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финансовый результат в качестве прочих расходов.</a:t>
            </a: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764704"/>
            <a:ext cx="8640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Остаточная стоимость основных средств представляет собой </a:t>
            </a:r>
            <a:endParaRPr lang="ru-RU" sz="4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величину 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разницы между первоначальной стоимостью и суммой начисленной амортизации за время его эксплуатации.</a:t>
            </a:r>
          </a:p>
        </p:txBody>
      </p:sp>
    </p:spTree>
    <p:extLst>
      <p:ext uri="{BB962C8B-B14F-4D97-AF65-F5344CB8AC3E}">
        <p14:creationId xmlns:p14="http://schemas.microsoft.com/office/powerpoint/2010/main" val="376455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7849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</a:t>
            </a:r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4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наличия и движения основных средств</a:t>
            </a:r>
            <a:endParaRPr lang="ru-RU" sz="5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135" marR="67310" indent="342900" algn="just" eaLnBrk="0" hangingPunct="0">
              <a:spcAft>
                <a:spcPts val="0"/>
              </a:spcAft>
            </a:pPr>
            <a:endParaRPr lang="ru-RU" sz="2800" b="1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4802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16632"/>
            <a:ext cx="871296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Учет поступления основных средств</a:t>
            </a:r>
          </a:p>
          <a:p>
            <a:endParaRPr lang="ru-RU" sz="2800" b="1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учитываются на активном синтетическом счете 01 «Основные средства».</a:t>
            </a:r>
          </a:p>
          <a:p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Дебетовое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сальдо этого счета отражает сумму первоначальной стоимости основных средств.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По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дебету счета записывают первоначальную стоимость поступивших основных средств и их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дооценку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а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кредиту – выбытие основных средств и их уценку.</a:t>
            </a:r>
          </a:p>
          <a:p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96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60648"/>
            <a:ext cx="878497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Рассмотрим схемы бухгалтерских записей по учету основных средств в зависимости от источника их поступления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1.Приобретение объекта у поставщика;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суммы, уплачиваемые поставщику без НДС: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08 «Вложения во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внеоборотные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активы»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60 «Расчеты с поставщиками и подрядчиками»;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суммы налога на добавленную стоимость: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19 «Налог на добавленную стоимость по приобретенным ценностям»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60 «Расчеты с поставщиками и подрядчиками»;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суммы, уплачиваемые организациям за информационные и консультационные услуги, связанные с приобретением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без НДС;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08 «Вложения во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внеоборотные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активы»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60 «Расчеты с поставщиками и подрядчиками;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суммы налога на добавленную стоимость но услугам;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19 «Налог на добавленную стоимость по приобретенным ценностям»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60 «Расчеты с поставщиками и подрядчиками»</a:t>
            </a:r>
          </a:p>
        </p:txBody>
      </p:sp>
    </p:spTree>
    <p:extLst>
      <p:ext uri="{BB962C8B-B14F-4D97-AF65-F5344CB8AC3E}">
        <p14:creationId xmlns:p14="http://schemas.microsoft.com/office/powerpoint/2010/main" val="320479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332656"/>
            <a:ext cx="8640960" cy="4904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 постановки на учет основного средства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сумму его первоначальной стоимости делается запись: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01 «Основные средства»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08 «Вложения во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внеоборотные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активы»: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суммы возмещаемого налога на добавленную стоимость: 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68 «Расчеты но налогам и сборам»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19 «Налог на добавленную стоимость но приобретенным ценностям».</a:t>
            </a:r>
          </a:p>
        </p:txBody>
      </p:sp>
    </p:spTree>
    <p:extLst>
      <p:ext uri="{BB962C8B-B14F-4D97-AF65-F5344CB8AC3E}">
        <p14:creationId xmlns:p14="http://schemas.microsoft.com/office/powerpoint/2010/main" val="429107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88640"/>
            <a:ext cx="86409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2.Строительство объекта: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1)хозяйственным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способом: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-на суммы материальных, трудовых и прочих затрат, связанных с процессом строительства: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08 «Вложения во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внеоборотные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активы»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10 «Материалы», 70 «Расчеты г персоналом по оплате труда», 69 «Расчеты по социальному страхованию и обеспечению», 76 «Расчеты с разными дебиторами и кредиторами»;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-на суммы НДС. начисленного со стоимости выполненных строительных работ (умножением налоговой базы для исчисления НДС при выполнении строительных работ для собственного потребления на 20 и делением на 120):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19 «Налог на добавленную стоимость по приобретенным ценностям»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68 «Расчеты по налогам и сборам».</a:t>
            </a:r>
          </a:p>
        </p:txBody>
      </p:sp>
    </p:spTree>
    <p:extLst>
      <p:ext uri="{BB962C8B-B14F-4D97-AF65-F5344CB8AC3E}">
        <p14:creationId xmlns:p14="http://schemas.microsoft.com/office/powerpoint/2010/main" val="292649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78497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</a:t>
            </a:r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основных средств. 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Учет наличия и движения основных средств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начисления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амортизации основных средств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Особенности бухгалтерского учета арендованных основных средств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5.Понятие о оценка нематериальных активов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135" marR="67310" indent="342900" algn="just" eaLnBrk="0" hangingPunct="0">
              <a:spcAft>
                <a:spcPts val="0"/>
              </a:spcAft>
            </a:pPr>
            <a:endParaRPr lang="ru-RU" sz="32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88640"/>
            <a:ext cx="87129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Налоговая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база для исчисления НДС при выполнении строи - тельных работ для собственного потребления определяется как стоимость выполненных работ, сформированная из всех фактических расходов налогоплательщика на их выполнение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Начисление НДС но строительно-монтажным работам,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выполненным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хозяйственным способом, осуществляется в конце каждого квартала.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77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88640"/>
            <a:ext cx="871296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Вычет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НДС, начисленною при выполнении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строительно-монтажных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 для собственного потребления, производится на момент определения налоговой базы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суммы принятия НДС к вычету:</a:t>
            </a:r>
          </a:p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68 «Расчеты по налогам и сборам»</a:t>
            </a:r>
          </a:p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19 «Налог на добавленную стоимость по приобретенным ценностям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95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16632"/>
            <a:ext cx="860495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2)при подрядном способе строительства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- на суммы строительных работ, выполненных подрядной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организацией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08 «Вложения во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внеоборотные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активы»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60 «Расчеты с поставщиками и подрядчиками»;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на суммы налога на добавленную стоимость: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19 «Налог на добавленную стоимость по приобретенным ценностям»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60 «Расчеты с поставщиками и подрядчиками»;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-на суммы принятия НДС к вычету: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68 «Расчеты по налогам и сборам»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19 «Налог на добавленную стоимость по приобретенным ценностям»;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-на сумму первоначальной стоимости объекта при принятии к учету: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01 «Основные средства»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08 «Вложения во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внеоборотные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активы».</a:t>
            </a:r>
          </a:p>
        </p:txBody>
      </p:sp>
    </p:spTree>
    <p:extLst>
      <p:ext uri="{BB962C8B-B14F-4D97-AF65-F5344CB8AC3E}">
        <p14:creationId xmlns:p14="http://schemas.microsoft.com/office/powerpoint/2010/main" val="255239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0"/>
            <a:ext cx="87849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32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3.Безвозмездное поступление: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-на суммы текущей рыночной стоимости основных средств: 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08 «Вложения во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внеоборотные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активы»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91 «Прочие доходы и расходы»,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«Прочие доходы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- на сумму первоначальной стоимости объекта при принятии к учету: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01 «Основные средства»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08 «Вложения во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внеоборотные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активы».</a:t>
            </a:r>
          </a:p>
        </p:txBody>
      </p:sp>
    </p:spTree>
    <p:extLst>
      <p:ext uri="{BB962C8B-B14F-4D97-AF65-F5344CB8AC3E}">
        <p14:creationId xmlns:p14="http://schemas.microsoft.com/office/powerpoint/2010/main" val="390674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88640"/>
            <a:ext cx="882098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4.Вклады учредителей в уставный капитал: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-на суммы первоначальной стоимости объектов, согласованные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учредителями: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08 «Вложения во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внеоборотные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 вы»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75 «Расчеты с учредителями»: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-на суммы НДС, восстановленные пропорционально остаточной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стоимости передаваемых основных средств без учета переоценки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(если учредителем является организация плательщик НДС):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19 «Налог на добавленную стоимость по приобретенным ценностям»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83 «Добавочный капитал»;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-на суммы принятия НДС к вычету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68 «Расчеты по налогам и сборам»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19 «Налог на добавленную стоимость по приобретенным ценностям»;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на сумму первоначальной стоимости объекта при принятии к учету: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01 «Основные средства о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08 «Вложения во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внеоборотные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активы».</a:t>
            </a:r>
          </a:p>
        </p:txBody>
      </p:sp>
    </p:spTree>
    <p:extLst>
      <p:ext uri="{BB962C8B-B14F-4D97-AF65-F5344CB8AC3E}">
        <p14:creationId xmlns:p14="http://schemas.microsoft.com/office/powerpoint/2010/main" val="4551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332656"/>
            <a:ext cx="885698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32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5.Излишки, выявленные в результате проведенной </a:t>
            </a:r>
            <a:r>
              <a:rPr lang="ru-RU" sz="32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инвентаризации:</a:t>
            </a:r>
          </a:p>
          <a:p>
            <a:endParaRPr lang="ru-RU" sz="32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-на суммы текущей рыночной стоимости основных средств: </a:t>
            </a:r>
          </a:p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08 «Вложения во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внеоборотные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активы»</a:t>
            </a:r>
          </a:p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91 «Прочие доходы и расходы»,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«Прочие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332656"/>
            <a:ext cx="87489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6.Вклад в совместную деятельность по договору простого товарищества</a:t>
            </a:r>
            <a:r>
              <a:rPr lang="ru-RU" sz="20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суммы первоначальной стоимости объекта в учете товарища, ведущего общие дела: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01 «Основные средства»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80 «Уставный капитал».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При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прекращении договора простого товарищества выбывший участник обратно получает вложенное ранее имущество и в учете делается следующая запись: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 суммы возвращенного имущества при прекращении договора простого товарищества: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01 «Основные средства»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58 «Финансовые вложения»,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«Вклады по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договору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простого товарищества».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Как видно из приведенных бухгалтерских записей, только в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последнем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шестом, варианте основные средства приходуются в дебет счета 01 «Основные средства»  минуя счет 08 «Вложения во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внеоборотные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активы».</a:t>
            </a:r>
          </a:p>
        </p:txBody>
      </p:sp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8842" y="178904"/>
            <a:ext cx="8631629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Учет выбытия основных средств</a:t>
            </a:r>
          </a:p>
          <a:p>
            <a:endParaRPr lang="ru-RU" sz="24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Объекты </a:t>
            </a:r>
            <a:r>
              <a:rPr lang="ru-RU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средств выбывают из организации в результате: </a:t>
            </a:r>
            <a:endParaRPr lang="ru-RU" sz="2400" b="1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продажи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(реализации) объекта другому юридическому или физическому лицу;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списания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морального или физического износа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передачи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 основных средств в виде вклада в уставный капитал других организаций;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ликвидации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авариях, стихийных бедствиях и иных чрезвычайных ситуациях;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передачи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договорам мены, дарения объектов основных средств и др.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66473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88640"/>
            <a:ext cx="864096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Выбытие 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средств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это списание стоимости объектов основных средств, которые выбывают или постоянно не используются в деятельности организации.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Продажа 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средств является элементом их выбытия,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означает передачу права собственности одним лицом другому лицу на возмездной основе, которая проявляется в процессе сделки купли-продажи, обмена товарами, работами, услугами.</a:t>
            </a:r>
            <a:endParaRPr lang="ru-RU" sz="2800" b="1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24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16632"/>
            <a:ext cx="871296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2000" b="1" dirty="0">
                <a:solidFill>
                  <a:srgbClr val="002060"/>
                </a:solidFill>
              </a:rPr>
              <a:t>Выбытие объектов основных средств в учете можно рассматривать по следующим направлениям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</a:p>
          <a:p>
            <a:endParaRPr lang="ru-RU" sz="2000" b="1" dirty="0">
              <a:solidFill>
                <a:srgbClr val="002060"/>
              </a:solidFill>
            </a:endParaRPr>
          </a:p>
          <a:p>
            <a:r>
              <a:rPr lang="ru-RU" sz="2000" b="1" dirty="0">
                <a:solidFill>
                  <a:srgbClr val="002060"/>
                </a:solidFill>
              </a:rPr>
              <a:t>     </a:t>
            </a:r>
            <a:r>
              <a:rPr lang="ru-RU" sz="2000" b="1" u="sng" dirty="0">
                <a:solidFill>
                  <a:srgbClr val="002060"/>
                </a:solidFill>
              </a:rPr>
              <a:t>1.Продажа</a:t>
            </a:r>
            <a:r>
              <a:rPr lang="ru-RU" sz="2000" b="1" u="sng" dirty="0" smtClean="0">
                <a:solidFill>
                  <a:srgbClr val="002060"/>
                </a:solidFill>
              </a:rPr>
              <a:t>:</a:t>
            </a:r>
          </a:p>
          <a:p>
            <a:endParaRPr lang="ru-RU" sz="2000" b="1" u="sng" dirty="0">
              <a:solidFill>
                <a:srgbClr val="002060"/>
              </a:solidFill>
            </a:endParaRPr>
          </a:p>
          <a:p>
            <a:r>
              <a:rPr lang="ru-RU" sz="2000" b="1" dirty="0">
                <a:solidFill>
                  <a:srgbClr val="002060"/>
                </a:solidFill>
              </a:rPr>
              <a:t>     - на суммы списанной первоначальной стоимости основных средств: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Дебет 01 «Основные средства», </a:t>
            </a:r>
            <a:r>
              <a:rPr lang="ru-RU" sz="2000" b="1" dirty="0" err="1">
                <a:solidFill>
                  <a:srgbClr val="002060"/>
                </a:solidFill>
              </a:rPr>
              <a:t>субсчет</a:t>
            </a:r>
            <a:r>
              <a:rPr lang="ru-RU" sz="2000" b="1" dirty="0">
                <a:solidFill>
                  <a:srgbClr val="002060"/>
                </a:solidFill>
              </a:rPr>
              <a:t> 2 «Выбытие основных средств»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Кредит 01 «Основные средства», </a:t>
            </a:r>
            <a:r>
              <a:rPr lang="ru-RU" sz="2000" b="1" dirty="0" err="1">
                <a:solidFill>
                  <a:srgbClr val="002060"/>
                </a:solidFill>
              </a:rPr>
              <a:t>субсчет</a:t>
            </a:r>
            <a:r>
              <a:rPr lang="ru-RU" sz="2000" b="1" dirty="0">
                <a:solidFill>
                  <a:srgbClr val="002060"/>
                </a:solidFill>
              </a:rPr>
              <a:t> 1 «Основные средства в организации»: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      -на суммы списания остаточной стоимости объектов: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Дебет 91 «Прочие доходы и расходы», </a:t>
            </a:r>
            <a:r>
              <a:rPr lang="ru-RU" sz="2000" b="1" dirty="0" err="1">
                <a:solidFill>
                  <a:srgbClr val="002060"/>
                </a:solidFill>
              </a:rPr>
              <a:t>субсчет</a:t>
            </a:r>
            <a:r>
              <a:rPr lang="ru-RU" sz="2000" b="1" dirty="0">
                <a:solidFill>
                  <a:srgbClr val="002060"/>
                </a:solidFill>
              </a:rPr>
              <a:t> 2 «Прочие расходы»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Кредит 01 «Основные средства», </a:t>
            </a:r>
            <a:r>
              <a:rPr lang="ru-RU" sz="2000" b="1" dirty="0" err="1">
                <a:solidFill>
                  <a:srgbClr val="002060"/>
                </a:solidFill>
              </a:rPr>
              <a:t>субсчет</a:t>
            </a:r>
            <a:r>
              <a:rPr lang="ru-RU" sz="2000" b="1" dirty="0">
                <a:solidFill>
                  <a:srgbClr val="002060"/>
                </a:solidFill>
              </a:rPr>
              <a:t> 2 «Выбытие основных средств»: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        -на суммы списания амортизационных начислений при выбытии основных средств»;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Дебет 02 «Амортизация основных средств»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Кредит 01 «Основные средства», </a:t>
            </a:r>
            <a:r>
              <a:rPr lang="ru-RU" sz="2000" b="1" dirty="0" err="1">
                <a:solidFill>
                  <a:srgbClr val="002060"/>
                </a:solidFill>
              </a:rPr>
              <a:t>субсчет</a:t>
            </a:r>
            <a:r>
              <a:rPr lang="ru-RU" sz="2000" b="1" dirty="0">
                <a:solidFill>
                  <a:srgbClr val="002060"/>
                </a:solidFill>
              </a:rPr>
              <a:t> 2 «Выбытие основных средств»;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393525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78497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1</a:t>
            </a: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основных средств</a:t>
            </a:r>
            <a:endParaRPr lang="ru-RU" sz="5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135" marR="67310" indent="342900" algn="just" eaLnBrk="0" hangingPunct="0">
              <a:spcAft>
                <a:spcPts val="0"/>
              </a:spcAft>
            </a:pPr>
            <a:endParaRPr lang="ru-RU" sz="2800" b="1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5475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476672"/>
            <a:ext cx="864096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-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суммы НДС, начисленного со стоимости продажи объектов основных средств: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91 «Прочие доходы и расходы»,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«НДС»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68 «Расчеты по налогам и сборам»;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-на сумму прибыли от продажи: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91 «Прочие доходы и расходы»,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«Сальдо прочих доходов и расходов»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99 «Прибыли и убытки»;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-на сумму убытка от продажи: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99 «Прибыли и убытки»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91 «Прочие доходы и расходы»,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«Сальдо прочих доходов и расходов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1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260648"/>
            <a:ext cx="885698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2.Безвозмездная передача: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-на суммы списания первоначальной стоимости основных средств: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01 «Основные средства»,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«Выбытие основных средств»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01 «Основные средства»,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«Основные средства к организации»;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-на суммы списания остаточной стоимости объектов: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91 «Прочие доходы и расходы »,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«Прочие расходы »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01 «Основные средства»,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«Выбытие основных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средств»;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суммы списания амортизационных начислений при выбытии основных средств;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02 «Амортизация основных средств»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01 «Основные средства»,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«Выбытие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средств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</p:txBody>
      </p:sp>
    </p:spTree>
    <p:extLst>
      <p:ext uri="{BB962C8B-B14F-4D97-AF65-F5344CB8AC3E}">
        <p14:creationId xmlns:p14="http://schemas.microsoft.com/office/powerpoint/2010/main" val="288534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7849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суммы НДС, который необходимо начислить с текущей рыночной стоимости основных средств: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91 «Прочие доходы и расходы»,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«НДС»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68 «Расчеты по налогам и сборам»;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-на сумму убытка от продажи: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99 «Прибыли и убытки»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91 «Прочие доходы и расходы»,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«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Сальдо прочих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и расходов».</a:t>
            </a:r>
          </a:p>
        </p:txBody>
      </p:sp>
    </p:spTree>
    <p:extLst>
      <p:ext uri="{BB962C8B-B14F-4D97-AF65-F5344CB8AC3E}">
        <p14:creationId xmlns:p14="http://schemas.microsoft.com/office/powerpoint/2010/main" val="177422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17693"/>
            <a:ext cx="878497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3.Списание в результате физического износа: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-на суммы списания первоначальной стоимости основных средств: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01 «Основные средства»,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«Выбытие основных средств»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01 «Основные средства»,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«Основные средства в организации»: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-на суммы списания амортизационных начислении при выбытии основных средств;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02 «Амортизация основных средств»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01 «Основные средства»,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«Выбытие основных средств»;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-на суммы расходов, связанных с работами на демонтаж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средств: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91 «Прочие доходы и расходы»,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«Прочие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23 «Вспомогательные производств», 60 «Расчеты с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поставщиками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подрядчиками»;</a:t>
            </a:r>
          </a:p>
        </p:txBody>
      </p:sp>
    </p:spTree>
    <p:extLst>
      <p:ext uri="{BB962C8B-B14F-4D97-AF65-F5344CB8AC3E}">
        <p14:creationId xmlns:p14="http://schemas.microsoft.com/office/powerpoint/2010/main" val="363228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71296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 </a:t>
            </a:r>
            <a:r>
              <a:rPr lang="ru-RU" sz="2400" dirty="0" smtClean="0"/>
              <a:t>    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суммы НДС по расходам на демонтаж и утилизацию: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19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«Налог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 добавленную стоимость но приобретенным ценностям»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23 «Вспомогательные производства», 60 «Расчеты с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поставщиками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подрядчиками»: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-на суммы НДС, включенных в расходы организации: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91 «Прочие доходы и расходы»,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«НДС»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19 «Налог на добавленную стоимость но приобретенным ценностям»;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-на суммы материалов, оприходованных в результате демонтажа, утилизации (по рыночной стоимости):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10 «Материалы»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91 «Прочие доходы и расходы»,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«Прочие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-на сумму убытка от списания основных средств: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99 «Прибыли и убытки»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91 «Прочие доходы и расходы»,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«Сальдо прочих доходов и расходов».</a:t>
            </a:r>
          </a:p>
        </p:txBody>
      </p:sp>
    </p:spTree>
    <p:extLst>
      <p:ext uri="{BB962C8B-B14F-4D97-AF65-F5344CB8AC3E}">
        <p14:creationId xmlns:p14="http://schemas.microsoft.com/office/powerpoint/2010/main" val="315049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88640"/>
            <a:ext cx="892899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/>
              <a:t> </a:t>
            </a:r>
            <a:r>
              <a:rPr lang="ru-RU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Недостача, выявленная но результатам инвентаризации</a:t>
            </a:r>
            <a:r>
              <a:rPr lang="ru-RU" sz="24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4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-на суммы списания первоначальной стоимости основных средств: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01 «Основные средства»,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«Выбытие основных средств»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01 «Основные средства»,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«Основные средства в организации»;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-на суммы списания амортизационных начислений при выбытии основных средств: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02 «Амортизация основных средств»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01 «Основные средства»,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«Выбытие основных средств»;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-на суммы списания остаточной стоимости объектов: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94 «Недостачи и потери от порчи ценностей»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01 «Основные средства»,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«Выбытие основных средств»;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-на суммы недостачи, отнесенной на материально ответственных лиц: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73 «Расчеты с персоналом по прочим операциям»,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«Расчеты но возмещению материального ущерба»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94 «Недостачи и потери от порчи ценностей».</a:t>
            </a:r>
          </a:p>
        </p:txBody>
      </p:sp>
    </p:spTree>
    <p:extLst>
      <p:ext uri="{BB962C8B-B14F-4D97-AF65-F5344CB8AC3E}">
        <p14:creationId xmlns:p14="http://schemas.microsoft.com/office/powerpoint/2010/main" val="42220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260648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Размер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ущерба, причиненного работодателю при утрате и порче имущества, определяется по фактическим потерям, исчисляемым исходя из рыночных цен, действующих в данной местности надень причинения ущерба, но не ниже стоимости имущества но данным бухгалтерского учета с учетом амортизации.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Сумма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причиненного ущерба, превышающая средний заработок, взыскивается через суд. Если виновные лица не установлены или суд отказал по изыскании убытков с них, то убытки от недостачи имущества и его порч и списываются на финансовые результаты.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При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этом следует сделать запись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91 «Прочие доходы и расходы»,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«Прочие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расходы»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94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«Недостачи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потери от порчи ценностей».</a:t>
            </a:r>
          </a:p>
        </p:txBody>
      </p:sp>
    </p:spTree>
    <p:extLst>
      <p:ext uri="{BB962C8B-B14F-4D97-AF65-F5344CB8AC3E}">
        <p14:creationId xmlns:p14="http://schemas.microsoft.com/office/powerpoint/2010/main" val="346604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88640"/>
            <a:ext cx="878497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Взносы в уставный капитал другой организации</a:t>
            </a:r>
            <a:r>
              <a:rPr lang="ru-RU" sz="24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-на суммы списания первоначальной стоимости основных средств: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01 «Основные средства»,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«Выбытие основных средств»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01 «Основные средства»,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«Основные средства в организации»;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-на суммы восстановленного НДС в размере, пропорциональном остаточной стоимости основных средств: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19 «Налог на добавленную стоимость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приобретенным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ценностям»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68 «Расчеты по налогам и сборам»: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58 «Финансовые вложения»,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«Вклады по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договору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простого товарищества»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19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«Налог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добавленную стоимость но приобретенным ценностям»;</a:t>
            </a:r>
          </a:p>
        </p:txBody>
      </p:sp>
    </p:spTree>
    <p:extLst>
      <p:ext uri="{BB962C8B-B14F-4D97-AF65-F5344CB8AC3E}">
        <p14:creationId xmlns:p14="http://schemas.microsoft.com/office/powerpoint/2010/main" val="67752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16632"/>
            <a:ext cx="871296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суммы списанной остаточной стоимости основных средств: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76 «Расчеты с разными дебиторами и кредиторами»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«Основные средства»,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«Выбытие основных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средств»;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-на суммы списания амортизационных начислении при выбытии основных средств: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02 «Амортизация основных средств»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01 «Основные средства»,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«Выбытие основных средств»;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-на суммы вкладов в совместную деятельность: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58 «Финансовые вложения»,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«Вклады по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договору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простого товарищества»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76 «Расчеты с разными дебиторами и кредиторами».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Если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остаточная стоимость имущества окажется больше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стоимости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согласованной между учредителями, то необходимо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запись: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Дебет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91 «Прочие доходы и расходы»,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«Прочие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расходы»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Кредит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58 «Финансовые вложения»,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«Вклады по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договору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простого товарищества».</a:t>
            </a:r>
          </a:p>
        </p:txBody>
      </p:sp>
    </p:spTree>
    <p:extLst>
      <p:ext uri="{BB962C8B-B14F-4D97-AF65-F5344CB8AC3E}">
        <p14:creationId xmlns:p14="http://schemas.microsoft.com/office/powerpoint/2010/main" val="58890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78497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</a:t>
            </a:r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endParaRPr lang="ru-RU" sz="4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начисления амортизации основных средств</a:t>
            </a:r>
          </a:p>
          <a:p>
            <a:pPr algn="ctr"/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135" marR="67310" indent="342900" algn="just" eaLnBrk="0" hangingPunct="0">
              <a:spcAft>
                <a:spcPts val="0"/>
              </a:spcAft>
            </a:pPr>
            <a:endParaRPr lang="ru-RU" sz="2800" b="1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6942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88640"/>
            <a:ext cx="8712968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понятия «основные средства» отражено в Положении по бухгалтерскому учету «Учет основных средств» (ПБУ 6/01).</a:t>
            </a:r>
          </a:p>
          <a:p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средства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это часть имущества, используемая в качестве средств труда при производстве продукции, выполнении работ или оказании услуг либо для управления организацией в течение периода, превышающего 12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месяцев.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полезного использования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период, в течение которого использование объекта основных средств приносит доход организации.</a:t>
            </a:r>
          </a:p>
          <a:p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отдельных групп основных средств срок полезного использования определяется исходя из количества продукции (объема работ в натуральном выражении), ожидаемого к получению в результате использования этого объекта.</a:t>
            </a:r>
          </a:p>
          <a:p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72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16632"/>
            <a:ext cx="878497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Амортизация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перенесение по частям первоначальной стоимости основных средств но мере физического и морального износа в результате их эксплуатации на стоимость производимой продукции.</a:t>
            </a:r>
          </a:p>
        </p:txBody>
      </p:sp>
    </p:spTree>
    <p:extLst>
      <p:ext uri="{BB962C8B-B14F-4D97-AF65-F5344CB8AC3E}">
        <p14:creationId xmlns:p14="http://schemas.microsoft.com/office/powerpoint/2010/main" val="230515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88640"/>
            <a:ext cx="878497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Рассмотрим основные средства, по которым не начисляется амортизация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К ним относятся объекты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-используемые для реализации законодательства Российской Федерации о мобилизационной подготовке и мобилизации объектов основных средств, которые законсервированы сроком более трех месяцев, а также на период восстановления объектов продолжительностью более 12 месяцев;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-земельные участки;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-объекты природопользования;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-объекты, отнесенные к музейным предметам и музейным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коллекциям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 др.</a:t>
            </a:r>
          </a:p>
        </p:txBody>
      </p:sp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404664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Начинать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начисление амортизации по объекту основных средств следует с 1-го числа месяца, следующего за месяцем его принятия к бухгалтерскому учету, и производить до полного погашения его стоимости либо списания его с бухгалтерского учета.</a:t>
            </a:r>
          </a:p>
          <a:p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Прекратить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начисление амортизации необходимо с 1-го числа месяца, следующего за месяцем полного погашения стоимости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средств, либо его списания с бухгалтерского учета.</a:t>
            </a:r>
          </a:p>
        </p:txBody>
      </p:sp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88640"/>
            <a:ext cx="878497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Амортизация может начисляться одним наследующих способов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-линейным;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способом уменьшаемого остатка;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способом списания стоимости но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сумме чисел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 срока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полезного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использования;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способом списания стоимости пропорционально объему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продукции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(работ).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Применять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 из способов начисления амортизации по группе однородных объектов основных средств необходимо в течение всего срока полезного использования объектов, входящих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группу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143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335846"/>
            <a:ext cx="885698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При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линейном способе годовая сумма амортизационных отчислений рассчитывается исходя из первоначальной или восстановительной стоимости (в случае проведения переоценки) объекта основных средств и нормы амортизации, исчисленной исходя из срока полезного использования этого объекта.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Срок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полезного использования объекта основных средств определяется организацией при принятии объекта к бухгалтерскому учету:</a:t>
            </a:r>
          </a:p>
          <a:p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Годовая сумма амортизации = Первоначальная (восстановительная) стоимость х Годовая норма амортизации (отношение: 1 / Срок полезного использования х 100%)</a:t>
            </a:r>
          </a:p>
        </p:txBody>
      </p:sp>
    </p:spTree>
    <p:extLst>
      <p:ext uri="{BB962C8B-B14F-4D97-AF65-F5344CB8AC3E}">
        <p14:creationId xmlns:p14="http://schemas.microsoft.com/office/powerpoint/2010/main" val="299047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60648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При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способе уменьшаемого остатка годовая сумма амортизационных отчислений устанавливается исходя из остаточной стоимости объекта на начало отчетного года, нормы амортизации, исчисленной исходя из срока полезного использования этого объекта и коэффициента ускорения, который должен быть не выше 3: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Годовая сумма амортизации = Остаточная стоимость х Годовая норма амортизации (отношение: 1 / Срок полезного использования х 100% х Коэффициент ускорения)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sz="24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ускорения устанавливается законодательно по активной части машин и оборудования организации.</a:t>
            </a:r>
            <a:endParaRPr lang="ru-RU" sz="2400" b="1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47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16632"/>
            <a:ext cx="8712968" cy="6220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При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способе списания стоимости по сумме чисел лет срока полезного использования годовая сумма амортизационных отчислений определяется исходя из первоначальной (восстановительной) стоимости объекта и соотношения, в числителе которого число лет, остающихся до конца срока полезного использования, а в знаменателе – сумма чисел лет срока полезного использования объекта:</a:t>
            </a:r>
          </a:p>
          <a:p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Годовая сумма амортизации = Первоначальная (восстановительная) стоимость : Сумма чисел лет срока полезного использования х Число лет до конца срока службы объекта</a:t>
            </a:r>
          </a:p>
          <a:p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4042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3508" y="332656"/>
            <a:ext cx="88569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При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способе пропорционально объему продукции (работ, услуг) сумма амортизационных отчислений рассчитывается: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Ежемесячная сумма амортизации = Первоначальная (восстановительная) стоимость х Фактический объем продукции (работ, услуг) за отчетный период : Плановый объем продукции (работ, услуг) за плановый срок полезного использования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64042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260648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Учет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амортизационных отчислений осуществляется на пассивном счете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«Амортизация основных средств».</a:t>
            </a:r>
          </a:p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По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кредиту счета отражаются суммы начисленной ежемесячной амортизации, по дебету счета — суммы амортизации по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недоамортизируемым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основным средствам в результате их выбытия.</a:t>
            </a:r>
          </a:p>
        </p:txBody>
      </p:sp>
    </p:spTree>
    <p:extLst>
      <p:ext uri="{BB962C8B-B14F-4D97-AF65-F5344CB8AC3E}">
        <p14:creationId xmlns:p14="http://schemas.microsoft.com/office/powerpoint/2010/main" val="123133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335846"/>
            <a:ext cx="871296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суммы начисленной амортизации по объектам основных средств, эксплуатируемым в основном производстве, во вспомогательных производствах, для производственных и общехозяйственных нужд, делаются записи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Дебет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«Основное производство»,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«Вспомогательные производства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«Общепроизводственные расходы»,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«Общехозяйственные расходы»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Кредит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 «Амортизация основных средств».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На суммы списания амортизационных начислений при выбытии основных средств делают запись: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Дебет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 « Амортизация основных средств»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Кредит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«Основные средства».</a:t>
            </a:r>
          </a:p>
        </p:txBody>
      </p:sp>
    </p:spTree>
    <p:extLst>
      <p:ext uri="{BB962C8B-B14F-4D97-AF65-F5344CB8AC3E}">
        <p14:creationId xmlns:p14="http://schemas.microsoft.com/office/powerpoint/2010/main" val="23470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332656"/>
            <a:ext cx="88569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задачами бухгалтерского учета основных средств являются: </a:t>
            </a: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правильное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документальное оформление и своевременное отражение в учетных регистрах поступления основных средств, их внутреннего перемещения и выбытия;</a:t>
            </a:r>
          </a:p>
          <a:p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правильное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исчисление и отражение в учете суммы амортизации основных средств;</a:t>
            </a:r>
          </a:p>
          <a:p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точное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результатов при ликвидации основных средств;</a:t>
            </a:r>
          </a:p>
          <a:p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контроль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затратами на ремонт основных средств, за их сохранностью и эффективностью использования.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317656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3508" y="548680"/>
            <a:ext cx="8856984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4. </a:t>
            </a:r>
          </a:p>
          <a:p>
            <a:pPr algn="ctr"/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бухгалтерского учета арендованных основных средств</a:t>
            </a:r>
          </a:p>
          <a:p>
            <a:pPr algn="ctr"/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732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3508" y="116632"/>
            <a:ext cx="8856984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договору аренды арендодатель обязуется предоставить арендатору имущество за плату во временное владение и пользование или во временное владение.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В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арендный период права и обязанности собственника остаются у арендодателя, к арендатору переходит лишь право владения и пользования или владения имуществом.</a:t>
            </a:r>
          </a:p>
          <a:p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Начисление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арендной платы за отчетный период отражается: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Дт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сч.76 и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сч.91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Арендная плата, начисленная авансом за будущие периоды, отражается записью: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Дт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сч.76 и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сч.98.</a:t>
            </a:r>
          </a:p>
          <a:p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Поступившие арендные платежи записываются: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Дт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сч.51, 52 и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сч.76.</a:t>
            </a:r>
          </a:p>
          <a:p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Начисление авансовых платежей на сумму арендной платы, начисленной в виде текущего платежа, отражается проводкой: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Дт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сч.98 и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сч.91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983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3508" y="116632"/>
            <a:ext cx="8856984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Арендатор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учитывает арендованные основные средства на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забалансовом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счете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001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«Арендованные основные средства»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первоначальной стоимости, обозначенной в договоре аренды.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Аналитически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ведется по объектам, принятым в аренду, и арендодателям.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Суммы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арендной платы, начисленной арендодателю, записывается арендатором следующим образом: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Дт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сч.25 и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сч.76.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1640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16632"/>
            <a:ext cx="8676964" cy="5624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143000" indent="215900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spc="2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Объекты основных средств классифицируются: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spc="2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видам: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здания; сооружения; рабочие и силовые машины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оборудование; измерительные и регулирующие приборы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устройства; вычислительная техника; транспортные средства;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инструмент; производственный и хозяйственный инвентарь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принадлежности; рабочий, продуктивный и племенной скот;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многолетние насаждения и пр.;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зависимости от цели использования: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объекты производственного и непроизводственного назначения;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b="1" i="1" spc="-15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степени использования: </a:t>
            </a:r>
            <a:r>
              <a:rPr lang="ru-RU" sz="2400" i="1" spc="-1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объекты, находящиеся в эксплуатации, в запасе, на реконструкции или модернизации, на консервации;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b="1" i="1" spc="-15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 отношению к бухгалтерскому балансу: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собственные и арендованные объекты.</a:t>
            </a:r>
            <a:endPara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69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0"/>
            <a:ext cx="874897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основных средств</a:t>
            </a:r>
          </a:p>
          <a:p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Общие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оценки имущества установлены Законом о бухгалтерском учете, согласно которому оценка имущества,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приобретенного </a:t>
            </a:r>
            <a:r>
              <a:rPr lang="ru-RU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плату,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путем суммирования фактически произведенных расходов на его покупку;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имущества</a:t>
            </a:r>
            <a:r>
              <a:rPr lang="ru-RU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полученного </a:t>
            </a:r>
            <a:r>
              <a:rPr lang="ru-RU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безвозмездно</a:t>
            </a:r>
            <a:r>
              <a:rPr lang="ru-RU" sz="24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 рыночной стоимости на дату оприходования;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имущества</a:t>
            </a:r>
            <a:r>
              <a:rPr lang="ru-RU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произведенного в самой организации, </a:t>
            </a:r>
            <a:endParaRPr lang="ru-RU" sz="2400" b="1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стоимости изготовления.</a:t>
            </a:r>
          </a:p>
          <a:p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476672"/>
            <a:ext cx="8784976" cy="5361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spc="2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Активы стоимостью менее 40 000 руб. за единицу могут отра­жаться в бухгалтерском учете в составе материально-производ­ственных запасов, если информация об этом отражена в приказе об учетной политике организации.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endParaRPr lang="ru-RU" sz="2800" b="1" spc="2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spc="2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spc="2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бухгалтерском учете существует три вида оценки основных средств</a:t>
            </a:r>
            <a:r>
              <a:rPr lang="ru-RU" sz="2800" b="1" spc="2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endParaRPr lang="ru-RU" sz="2800" b="1" spc="2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spc="2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первоначальная</a:t>
            </a:r>
            <a:r>
              <a:rPr lang="ru-RU" sz="3200" b="1" spc="2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3200" b="1" spc="2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spc="2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восстановительная </a:t>
            </a: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spc="2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остаточная </a:t>
            </a:r>
            <a:r>
              <a:rPr lang="ru-RU" sz="3200" b="1" spc="2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стои­мость.</a:t>
            </a:r>
            <a:endParaRPr lang="ru-RU" sz="32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8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88640"/>
            <a:ext cx="87849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Первоначальная стоимость основных средств формируется следующим образом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объектам, приобретенным за плату у поставщика, она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себя суммы фактических затрат, связанных с их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приобретением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сооружением и изготовлением, за исключением налога на добавленную стоимость и иных возмещаемых налогов;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 по объектам, внесенным в счет вклада в уставный {складочный) капитал организации, она формируется в их денежной оценке, согласованной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учредителями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(участниками) организации;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 по объектам, полученным организацией по договору дарения (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безвозмездно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признается их текущая рыночная стоимость на дату принятия к бухгалтерскому учету в качестве вложений во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внеоборотные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активы,</a:t>
            </a: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2987</TotalTime>
  <Words>3480</Words>
  <Application>Microsoft Office PowerPoint</Application>
  <PresentationFormat>Экран (4:3)</PresentationFormat>
  <Paragraphs>404</Paragraphs>
  <Slides>52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59" baseType="lpstr"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Бух учет</dc:creator>
  <cp:lastModifiedBy>admin</cp:lastModifiedBy>
  <cp:revision>280</cp:revision>
  <dcterms:created xsi:type="dcterms:W3CDTF">2012-09-12T07:06:13Z</dcterms:created>
  <dcterms:modified xsi:type="dcterms:W3CDTF">2022-10-18T10:16:56Z</dcterms:modified>
</cp:coreProperties>
</file>